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56" r:id="rId5"/>
    <p:sldId id="421" r:id="rId6"/>
    <p:sldId id="383" r:id="rId7"/>
    <p:sldId id="428" r:id="rId8"/>
    <p:sldId id="419" r:id="rId9"/>
    <p:sldId id="424" r:id="rId10"/>
    <p:sldId id="431" r:id="rId11"/>
    <p:sldId id="430" r:id="rId12"/>
    <p:sldId id="429" r:id="rId13"/>
    <p:sldId id="433" r:id="rId14"/>
    <p:sldId id="436" r:id="rId15"/>
    <p:sldId id="432" r:id="rId16"/>
    <p:sldId id="434" r:id="rId17"/>
    <p:sldId id="435" r:id="rId18"/>
    <p:sldId id="437" r:id="rId19"/>
    <p:sldId id="438" r:id="rId20"/>
    <p:sldId id="439" r:id="rId21"/>
    <p:sldId id="42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E1C555-B2C3-424E-B056-AE052DEFDD9A}">
          <p14:sldIdLst>
            <p14:sldId id="256"/>
            <p14:sldId id="421"/>
            <p14:sldId id="383"/>
            <p14:sldId id="428"/>
            <p14:sldId id="419"/>
            <p14:sldId id="424"/>
            <p14:sldId id="431"/>
            <p14:sldId id="430"/>
            <p14:sldId id="429"/>
            <p14:sldId id="433"/>
            <p14:sldId id="436"/>
            <p14:sldId id="432"/>
            <p14:sldId id="434"/>
            <p14:sldId id="435"/>
            <p14:sldId id="437"/>
            <p14:sldId id="438"/>
            <p14:sldId id="439"/>
            <p14:sldId id="422"/>
          </p14:sldIdLst>
        </p14:section>
        <p14:section name="Untitled Section" id="{FB545C03-015E-47B2-96F8-06AFA5BDC2D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/>
  </p:normalViewPr>
  <p:slideViewPr>
    <p:cSldViewPr snapToGrid="0">
      <p:cViewPr varScale="1">
        <p:scale>
          <a:sx n="99" d="100"/>
          <a:sy n="99" d="100"/>
        </p:scale>
        <p:origin x="6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C9AC7-5EE4-47BA-A5B1-87C0DF4B767E}" type="datetimeFigureOut">
              <a:rPr lang="en-GB" smtClean="0"/>
              <a:pPr/>
              <a:t>18/09/2021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A039-D15C-48DE-9EE7-B7C6D641A9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25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9B8DC2-D78C-4F98-AA67-E9BC22491943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B2A1-DC08-45DD-8771-0AF29714749F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9608DB-C6BC-4D39-BF98-B0CFA06E4A6E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28F0-E305-41F2-B56A-8A34D696968D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56B307-B4D7-42C1-8EED-142E7A1D570F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E87C6-A839-4711-A724-DACB0E5B6FB8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1E9F-1105-42D7-815B-6D6AE05B0E98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ABF7-6BA4-44DB-87AD-E9895490979E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9F5F-999D-40D4-993B-DFA8112B0F4F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96D706-6462-41CB-B35D-E46B20F1C22C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5FD32-B2F9-4E6B-BBAF-E9328D572E14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1EB2AEC-9967-45D2-80D5-E5BF195963D9}" type="datetime1">
              <a:rPr lang="en-US" smtClean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THE AI CLUB by Shailendra kadre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4.jpe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3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7.jpeg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31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tools-construct-craft-repair-86498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2608-C371-45C3-BE14-5A7C79993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351" y="439838"/>
            <a:ext cx="10993549" cy="101388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THE AI CLUB by Shailendra </a:t>
            </a:r>
            <a:r>
              <a:rPr lang="en-US" sz="5400" dirty="0" err="1">
                <a:solidFill>
                  <a:srgbClr val="0070C0"/>
                </a:solidFill>
              </a:rPr>
              <a:t>kadre</a:t>
            </a:r>
            <a:r>
              <a:rPr lang="en-US" sz="5400" dirty="0">
                <a:solidFill>
                  <a:srgbClr val="0070C0"/>
                </a:solidFill>
              </a:rPr>
              <a:t> </a:t>
            </a:r>
            <a:endParaRPr lang="en-GB" sz="4000" dirty="0">
              <a:solidFill>
                <a:srgbClr val="0070C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92416-E2F6-4984-B18F-350A916B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AI CLUB by Shailendra </a:t>
            </a:r>
            <a:r>
              <a:rPr lang="en-US" dirty="0" err="1">
                <a:solidFill>
                  <a:schemeClr val="bg1"/>
                </a:solidFill>
              </a:rPr>
              <a:t>kadre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2C3A09-B793-4DD7-8F74-7220D5D535E1}"/>
              </a:ext>
            </a:extLst>
          </p:cNvPr>
          <p:cNvSpPr txBox="1">
            <a:spLocks/>
          </p:cNvSpPr>
          <p:nvPr/>
        </p:nvSpPr>
        <p:spPr>
          <a:xfrm>
            <a:off x="386351" y="1934902"/>
            <a:ext cx="10993549" cy="10138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818147" y="3284621"/>
            <a:ext cx="8987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Feature Selection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Filter Method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Wrapper Method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Embedded Method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Pipelining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00411" y="5727031"/>
            <a:ext cx="23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:- Himanshu Sharma</a:t>
            </a:r>
          </a:p>
        </p:txBody>
      </p:sp>
    </p:spTree>
    <p:extLst>
      <p:ext uri="{BB962C8B-B14F-4D97-AF65-F5344CB8AC3E}">
        <p14:creationId xmlns:p14="http://schemas.microsoft.com/office/powerpoint/2010/main" val="426369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053" y="962526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FORWARD FEATURE SELECTION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7989" y="1937084"/>
            <a:ext cx="3080085" cy="39463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buFont typeface="Wingdings" pitchFamily="2" charset="2"/>
              <a:buChar char="q"/>
            </a:pPr>
            <a:r>
              <a:rPr lang="en-US" sz="2000" dirty="0"/>
              <a:t>In feature selection method the model start with zero features.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One by one, that feature is selected which makes highest improvement in model prediction.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This selection stop adding features to model when halting condition arrives.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90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64102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620456"/>
            <a:ext cx="3131105" cy="42629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buFont typeface="Wingdings" pitchFamily="2" charset="2"/>
              <a:buChar char="q"/>
            </a:pPr>
            <a:r>
              <a:rPr lang="en-US" sz="2000" dirty="0"/>
              <a:t>In this method first we build model with selecting all features.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Then we remove that feature from model which result in greatest prediction improvement.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This procedure is followed till a limiting condition is achieved like number of features used or when accuracy start dropping.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74032" y="575676"/>
            <a:ext cx="3131105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BACKWARD  FEATURE ELIMINATION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73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851950"/>
            <a:ext cx="3131105" cy="40314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buFont typeface="Wingdings" pitchFamily="2" charset="2"/>
              <a:buChar char="q"/>
            </a:pPr>
            <a:r>
              <a:rPr lang="en-US" sz="2000" dirty="0"/>
              <a:t>As the name suggest it is a brute force method.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This method guarantee for the best models from the supplied features with least number of features used.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Computationally heavy, hence not much used in business environment.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82053" y="962526"/>
            <a:ext cx="293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EXHAUSTIVE 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64102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620456"/>
            <a:ext cx="3131105" cy="43391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Wingdings" pitchFamily="2" charset="2"/>
              <a:buChar char="q"/>
            </a:pPr>
            <a:r>
              <a:rPr lang="en-US" sz="2000" dirty="0"/>
              <a:t>A very similar feature elimination method to Backward feature elimination.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But the difference is that, backward feature elimination remove attributes if its removal improve model performance and this method remove feature which are least important in model by using </a:t>
            </a:r>
            <a:r>
              <a:rPr lang="en-US" sz="2000" dirty="0" err="1"/>
              <a:t>feature_importance_ranking</a:t>
            </a:r>
            <a:r>
              <a:rPr lang="en-US" sz="2000" dirty="0"/>
              <a:t> or regression coefficient.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74032" y="575676"/>
            <a:ext cx="3131105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RECURSIVE  FEATURE ELIMINATION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39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90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64102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620456"/>
            <a:ext cx="3293365" cy="42629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Wingdings" pitchFamily="2" charset="2"/>
              <a:buChar char="q"/>
            </a:pPr>
            <a:r>
              <a:rPr lang="en-US" sz="2000" dirty="0"/>
              <a:t>LASSO (L1) Regularization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Random Forest Importance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74032" y="575676"/>
            <a:ext cx="3131105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EMBEDDED METHOD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9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-7749" y="1641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32819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05137" y="469975"/>
                <a:ext cx="6412831" cy="591953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rgbClr val="FFC000"/>
                    </a:solidFill>
                  </a:rPr>
                  <a:t>L1 Regularization</a:t>
                </a:r>
              </a:p>
              <a:p>
                <a:pPr algn="just">
                  <a:buFont typeface="Wingdings" pitchFamily="2" charset="2"/>
                  <a:buChar char="q"/>
                </a:pPr>
                <a:r>
                  <a:rPr lang="en-US" sz="2400" dirty="0"/>
                  <a:t> this is use to hard cap the regression coefficients.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𝑚𝑖𝑛𝑖𝑚𝑎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&lt; t</a:t>
                </a:r>
              </a:p>
              <a:p>
                <a:pPr algn="just">
                  <a:buFont typeface="Wingdings" pitchFamily="2" charset="2"/>
                  <a:buChar char="q"/>
                </a:pPr>
                <a:r>
                  <a:rPr lang="en-US" sz="2400" dirty="0"/>
                  <a:t> This gives the loss function (in so called LaGrange's form)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Upon applying Gradient Decent with supplied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we get the linear regression model.</a:t>
                </a:r>
              </a:p>
              <a:p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too high then model is biased and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too low then the model has more variance.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37" y="469975"/>
                <a:ext cx="6412831" cy="5919536"/>
              </a:xfrm>
              <a:prstGeom prst="rect">
                <a:avLst/>
              </a:prstGeom>
              <a:blipFill>
                <a:blip r:embed="rId4"/>
                <a:stretch>
                  <a:fillRect l="-1231" t="-615" r="-1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52813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620456"/>
            <a:ext cx="3293365" cy="42721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Wingdings" pitchFamily="2" charset="2"/>
              <a:buChar char="q"/>
            </a:pPr>
            <a:r>
              <a:rPr lang="en-US" dirty="0"/>
              <a:t>Used to improve prediction of model and maintain feature interpretability.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LASSO is least absolute shrinkage and selection operator also known as L1 regularization.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It shrinks the regression coefficients to make use of less features in model.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 penalty term is calculated from the regression coefficients.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This can we use also in logistic regression as there we use sigmoid function.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74032" y="575676"/>
            <a:ext cx="3131105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LASSO 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17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90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05137" y="481264"/>
                <a:ext cx="6412831" cy="591953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random forest feature importance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𝑅𝐹𝑓𝑖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𝑛𝑜𝑟𝑚𝑎𝑙𝑖𝑧𝑒𝑑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𝑓𝑒𝑎𝑡𝑢𝑟𝑒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𝑖𝑚𝑝𝑜𝑟𝑡𝑎𝑛𝑐𝑒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𝑝𝑟𝑒𝑑𝑖𝑐𝑡𝑜𝑟𝑠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𝑡𝑟𝑒𝑒𝑠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  <a:p>
                <a:pPr algn="ctr"/>
                <a:endParaRPr lang="en-US" sz="2400" dirty="0">
                  <a:solidFill>
                    <a:srgbClr val="FFC000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normalized feature importance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𝑖𝑡h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𝑖𝑚𝑝𝑜𝑟𝑡𝑎𝑛𝑐𝑒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𝑖𝑚𝑝𝑜𝑟𝑡𝑎𝑛𝑐𝑒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feature importance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𝑓𝑖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𝑛𝑜𝑑𝑒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𝑖𝑚𝑝𝑜𝑟𝑡𝑎𝑛𝑐𝑒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𝑤h𝑖𝑐h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𝑛𝑜𝑑𝑒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𝑖𝑚𝑝𝑜𝑟𝑡𝑎𝑛𝑐𝑒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𝑛𝑜𝑑𝑒𝑠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𝑑𝑒𝑐𝑖𝑠𝑖𝑜𝑛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𝑡𝑟𝑒𝑒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node importance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𝑒𝑛𝑡𝑜𝑟𝑝𝑦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𝑛𝑜𝑑𝑒𝑠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37" y="481264"/>
                <a:ext cx="6412831" cy="5919536"/>
              </a:xfrm>
              <a:prstGeom prst="rect">
                <a:avLst/>
              </a:prstGeom>
              <a:blipFill>
                <a:blip r:embed="rId4"/>
                <a:stretch>
                  <a:fillRect t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05137" y="5678905"/>
            <a:ext cx="6388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https://towardsdatascience.com/box-cox-transformation-explained-51d745e34203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64102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EE4C-474E-43D9-8763-2D5B8DE94CE6}"/>
              </a:ext>
            </a:extLst>
          </p:cNvPr>
          <p:cNvSpPr/>
          <p:nvPr/>
        </p:nvSpPr>
        <p:spPr>
          <a:xfrm>
            <a:off x="757989" y="1620455"/>
            <a:ext cx="3293365" cy="41338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Random Forest feature importance is a factor calculated from the feature’s importance in nth-decision tree which itself is calculated from the node importance in </a:t>
            </a:r>
            <a:r>
              <a:rPr lang="en-US" dirty="0" err="1"/>
              <a:t>ith</a:t>
            </a:r>
            <a:r>
              <a:rPr lang="en-US" dirty="0"/>
              <a:t> decision tree.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Features are then ranked </a:t>
            </a:r>
            <a:r>
              <a:rPr lang="en-US" dirty="0" err="1"/>
              <a:t>w.r.t.</a:t>
            </a:r>
            <a:r>
              <a:rPr lang="en-US" dirty="0"/>
              <a:t> the importance factor and then used to make model with least number of features.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is highly accurate method of feature selection.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836193" y="626674"/>
            <a:ext cx="3131105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RANDOM FOREST IMPORTANCE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72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90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5137" y="458687"/>
            <a:ext cx="6412831" cy="59195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The Segmentation of overall process of model making, which help in automation of the process of model making.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This Segmentation is done to makes units performing data formatting to desired dataset representation (like pandas data frame), data cleaning , adding or removing columns , feature selection/engineering , model accuracy tuning.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The output of segment is piped to input of other segment and this way we make the whole workflow.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This makes model capable of continuous prediction (capable of adapting to new data after model is made).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Model development can be easily spread across the development team.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E41DA-E7C7-41DF-9CDD-6C1C487EE5F8}"/>
              </a:ext>
            </a:extLst>
          </p:cNvPr>
          <p:cNvSpPr/>
          <p:nvPr/>
        </p:nvSpPr>
        <p:spPr>
          <a:xfrm>
            <a:off x="452326" y="550403"/>
            <a:ext cx="3778799" cy="58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813" y="5959558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FA95C-6BB4-4A83-BFE5-BB1ED60593C9}"/>
              </a:ext>
            </a:extLst>
          </p:cNvPr>
          <p:cNvSpPr txBox="1"/>
          <p:nvPr/>
        </p:nvSpPr>
        <p:spPr>
          <a:xfrm>
            <a:off x="774032" y="2901426"/>
            <a:ext cx="3131105" cy="138499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MACHINE LEARNING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PIPELINING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3184F-4F65-4FAF-8DC0-F272B2EC1F71}"/>
              </a:ext>
            </a:extLst>
          </p:cNvPr>
          <p:cNvSpPr/>
          <p:nvPr/>
        </p:nvSpPr>
        <p:spPr>
          <a:xfrm>
            <a:off x="452326" y="255765"/>
            <a:ext cx="3778799" cy="10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33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F6A-F94F-4FAB-839B-159BBFE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B0BA6-4031-4D9C-AE91-23D1424A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495" y="2181225"/>
            <a:ext cx="2069009" cy="36782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42130-B9F0-4586-9776-29532627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kadre </a:t>
            </a: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FCAF6-251F-4DE2-B9F0-4BC3FAA3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pplication, icon&#10;&#10;Description automatically generated">
            <a:extLst>
              <a:ext uri="{FF2B5EF4-FFF2-40B4-BE49-F238E27FC236}">
                <a16:creationId xmlns:a16="http://schemas.microsoft.com/office/drawing/2014/main" id="{33F16123-3B74-47C6-B4ED-20150B6F1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11" name="Picture 10" descr="A picture containing tree, outdoor, plant, lush&#10;&#10;Description automatically generated">
            <a:extLst>
              <a:ext uri="{FF2B5EF4-FFF2-40B4-BE49-F238E27FC236}">
                <a16:creationId xmlns:a16="http://schemas.microsoft.com/office/drawing/2014/main" id="{4A4614C0-FEFF-43BB-959A-DD789B33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8569DA6-0C69-4829-909F-4BC9C6CD7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D0F77F73-8929-4549-9C14-1C95AF1D2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412" y="2527412"/>
            <a:ext cx="1803175" cy="1803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4AD50F-7C4B-44AC-ACE1-47AA7B924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F9E7DA-034C-4906-B13E-CCD99C333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21" name="Picture 20" descr="Graphical user interface, application, icon, Teams&#10;&#10;Description automatically generated">
            <a:extLst>
              <a:ext uri="{FF2B5EF4-FFF2-40B4-BE49-F238E27FC236}">
                <a16:creationId xmlns:a16="http://schemas.microsoft.com/office/drawing/2014/main" id="{1106F079-E078-4573-8B00-21B7ECEC62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AD9BB-3233-4EA9-B0FB-D917C7A7C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C2FAAEF-F33C-4677-B2D5-A29DE28FF5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9630" y="2752630"/>
            <a:ext cx="1352739" cy="135273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993082A3-0D8A-4E90-A153-E8CED5AA8B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29" name="Picture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1B04B3-47CE-40B8-BA47-90004C1956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9D66686-AE02-424F-A9DC-65713D4742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33" name="Picture 32" descr="A picture containing water, outdoor, sky, nature&#10;&#10;Description automatically generated">
            <a:extLst>
              <a:ext uri="{FF2B5EF4-FFF2-40B4-BE49-F238E27FC236}">
                <a16:creationId xmlns:a16="http://schemas.microsoft.com/office/drawing/2014/main" id="{8339CC53-884D-4126-80DD-AAC7E5E4ED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35" name="Picture 34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830BFDAD-7685-4A8D-A98D-959B411687A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035DA3-13C1-45FE-86F1-5000302C98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C0CBDFA-A2F6-4691-831F-C765EC0BD1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 descr="A picture containing ground, stone&#10;&#10;Description automatically generated">
            <a:extLst>
              <a:ext uri="{FF2B5EF4-FFF2-40B4-BE49-F238E27FC236}">
                <a16:creationId xmlns:a16="http://schemas.microsoft.com/office/drawing/2014/main" id="{8FF5495F-A885-4404-BE7E-5A689AF52B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23798D0A-3F39-4BD5-8CAF-D60446C76C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8DE1DEE-2629-479D-BB92-D028790B1C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49DBE37-CB6E-4F54-9259-786C352B9A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F203F576-B89A-423A-BDA0-F53BF812C8B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1238" y="1524238"/>
            <a:ext cx="3809524" cy="3809524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B6CCAF08-A4E7-407C-82F6-0CB3EDD6C8A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43283" y="2476283"/>
            <a:ext cx="1905434" cy="1905434"/>
          </a:xfrm>
          <a:prstGeom prst="rect">
            <a:avLst/>
          </a:prstGeom>
        </p:spPr>
      </p:pic>
      <p:pic>
        <p:nvPicPr>
          <p:cNvPr id="53" name="Picture 52" descr="A picture containing arch&#10;&#10;Description automatically generated">
            <a:extLst>
              <a:ext uri="{FF2B5EF4-FFF2-40B4-BE49-F238E27FC236}">
                <a16:creationId xmlns:a16="http://schemas.microsoft.com/office/drawing/2014/main" id="{6F5D8446-C69D-400B-8D5D-11463F9F416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55" name="Picture 5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C9E464-05A0-4F12-86E5-84946E7E88A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57" name="Picture 5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9F32E6A5-002B-4F05-B806-4BB1ADB797A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C56E1092-8A81-452A-8F0F-98DCB98B713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14630D96-335B-47A8-BCB3-621AF35FF42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BECE25F-5BFA-414A-8A8E-1B2DAB138E3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24EAA01C-6F5F-4665-8118-AE24AB4DBDD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CF9E1D3-EADC-4CE0-A760-C53AEA31202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69" name="Picture 68" descr="A picture containing qr code&#10;&#10;Description automatically generated">
            <a:extLst>
              <a:ext uri="{FF2B5EF4-FFF2-40B4-BE49-F238E27FC236}">
                <a16:creationId xmlns:a16="http://schemas.microsoft.com/office/drawing/2014/main" id="{C5F12BCC-8E57-43D5-824C-BB2957C417A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2CF98235-DDDA-4C3D-A64E-1519CA61D8C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19725" y="2752725"/>
            <a:ext cx="1352550" cy="1352550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0BC679B2-8E58-4086-A4AC-F3ACA810C61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F0D3C23-03EF-4CFC-9ED4-211DB57546EE}"/>
              </a:ext>
            </a:extLst>
          </p:cNvPr>
          <p:cNvSpPr txBox="1"/>
          <p:nvPr/>
        </p:nvSpPr>
        <p:spPr>
          <a:xfrm>
            <a:off x="2110902" y="138002"/>
            <a:ext cx="8472832" cy="186204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THANK YOU</a:t>
            </a:r>
            <a:endParaRPr kumimoji="0" lang="en-GB" sz="115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17DAB-CBC7-421D-B53E-3D9E46FA45C0}"/>
              </a:ext>
            </a:extLst>
          </p:cNvPr>
          <p:cNvSpPr txBox="1"/>
          <p:nvPr/>
        </p:nvSpPr>
        <p:spPr>
          <a:xfrm>
            <a:off x="4422209" y="2449675"/>
            <a:ext cx="3347583" cy="156966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 &amp; A</a:t>
            </a:r>
            <a:endParaRPr kumimoji="0" lang="en-GB" sz="9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F3742-FEE1-40BA-9707-12E5972070CD}"/>
              </a:ext>
            </a:extLst>
          </p:cNvPr>
          <p:cNvSpPr txBox="1"/>
          <p:nvPr/>
        </p:nvSpPr>
        <p:spPr>
          <a:xfrm>
            <a:off x="2452759" y="4296329"/>
            <a:ext cx="7286482" cy="181588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This was a short presentation on different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Gill Sans MT" panose="020B0502020104020203"/>
              </a:rPr>
              <a:t>Feature Selection Methods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Gill Sans MT" panose="020B0502020104020203"/>
              </a:rPr>
              <a:t>Pipelining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91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-12033"/>
            <a:ext cx="12191999" cy="6858000"/>
          </a:xfrm>
          <a:prstGeom prst="rect">
            <a:avLst/>
          </a:prstGeom>
          <a:noFill/>
          <a:ln w="1270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10C7-95A9-4B58-ACB4-9E2693B1B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60" y="932260"/>
            <a:ext cx="3423542" cy="488071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Need of Feature Selection</a:t>
            </a:r>
            <a:r>
              <a:rPr lang="en-US" sz="2000" dirty="0">
                <a:solidFill>
                  <a:srgbClr val="FFC000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reducing complexity of model and removing redundancy in model.</a:t>
            </a:r>
            <a:endParaRPr lang="en-US" sz="2000" dirty="0"/>
          </a:p>
          <a:p>
            <a:r>
              <a:rPr lang="en-US" sz="2000" b="1" dirty="0">
                <a:solidFill>
                  <a:srgbClr val="FFC000"/>
                </a:solidFill>
              </a:rPr>
              <a:t>Method Discussed</a:t>
            </a:r>
          </a:p>
          <a:p>
            <a:pPr>
              <a:buNone/>
            </a:pPr>
            <a:r>
              <a:rPr lang="en-US" sz="2000" b="1" dirty="0">
                <a:solidFill>
                  <a:srgbClr val="FFC000"/>
                </a:solidFill>
              </a:rPr>
              <a:t>	</a:t>
            </a:r>
            <a:r>
              <a:rPr lang="en-US" sz="2000" b="1" dirty="0">
                <a:solidFill>
                  <a:schemeClr val="tx1"/>
                </a:solidFill>
              </a:rPr>
              <a:t>1) Filter Method  </a:t>
            </a:r>
          </a:p>
          <a:p>
            <a:pPr>
              <a:buNone/>
            </a:pPr>
            <a:r>
              <a:rPr lang="en-US" sz="2000" b="1" dirty="0">
                <a:solidFill>
                  <a:schemeClr val="tx1"/>
                </a:solidFill>
              </a:rPr>
              <a:t>	2) Wrapper Method</a:t>
            </a:r>
          </a:p>
          <a:p>
            <a:pPr>
              <a:buNone/>
            </a:pPr>
            <a:r>
              <a:rPr lang="en-US" sz="2000" b="1" dirty="0">
                <a:solidFill>
                  <a:schemeClr val="tx1"/>
                </a:solidFill>
              </a:rPr>
              <a:t>	3) Embedded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ABC4F-324C-40B9-BD01-344B6C895382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ohne"/>
              </a:rPr>
              <a:t>Source: </a:t>
            </a:r>
            <a:r>
              <a:rPr lang="en-GB" u="sng" dirty="0" err="1"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45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-41902"/>
            <a:ext cx="12208617" cy="686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F8B0E3-34DB-40DB-95BF-FE50D8F2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55134"/>
            <a:ext cx="3412067" cy="1238361"/>
          </a:xfrm>
        </p:spPr>
        <p:txBody>
          <a:bodyPr anchor="ctr">
            <a:noAutofit/>
          </a:bodyPr>
          <a:lstStyle/>
          <a:p>
            <a:r>
              <a:rPr lang="en-GB" sz="2400" dirty="0">
                <a:solidFill>
                  <a:srgbClr val="FFC000"/>
                </a:solidFill>
                <a:latin typeface="Arial Rounded MT Bold" pitchFamily="34" charset="0"/>
              </a:rPr>
              <a:t>Filter Method</a:t>
            </a:r>
            <a:br>
              <a:rPr lang="en-GB" sz="2000" dirty="0"/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10C7-95A9-4B58-ACB4-9E2693B1B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64895"/>
            <a:ext cx="3415074" cy="4137971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Statistical tool based making it computationally cheap.</a:t>
            </a:r>
          </a:p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Correlation Coefficient</a:t>
            </a:r>
          </a:p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Variance Threshold</a:t>
            </a:r>
          </a:p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Information Gain</a:t>
            </a:r>
          </a:p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Chi-Square Test</a:t>
            </a:r>
          </a:p>
          <a:p>
            <a:pPr>
              <a:buFont typeface="Wingdings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Fisher’s Score</a:t>
            </a:r>
          </a:p>
          <a:p>
            <a:pPr>
              <a:buFont typeface="Wingdings" pitchFamily="2" charset="2"/>
              <a:buChar char="q"/>
            </a:pP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q"/>
            </a:pP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ohne"/>
              </a:rPr>
              <a:t>Source: </a:t>
            </a:r>
            <a:r>
              <a:rPr lang="en-GB" u="sng" dirty="0" err="1"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59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16617" y="-55873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F8B0E3-34DB-40DB-95BF-FE50D8F2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55134"/>
            <a:ext cx="3412067" cy="1238361"/>
          </a:xfrm>
        </p:spPr>
        <p:txBody>
          <a:bodyPr anchor="ctr">
            <a:noAutofit/>
          </a:bodyPr>
          <a:lstStyle/>
          <a:p>
            <a:r>
              <a:rPr lang="en-GB" sz="2400" dirty="0">
                <a:solidFill>
                  <a:srgbClr val="FFC000"/>
                </a:solidFill>
                <a:latin typeface="Arial Rounded MT Bold" pitchFamily="34" charset="0"/>
              </a:rPr>
              <a:t>Correlation Coefficient</a:t>
            </a:r>
            <a:br>
              <a:rPr lang="en-GB" sz="2000" dirty="0"/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10C7-95A9-4B58-ACB4-9E2693B1B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52864"/>
            <a:ext cx="3415074" cy="4402666"/>
          </a:xfrm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It is the measure of relationship between two features.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The core idea is that a particular feature should be correlated to target attribute and features should have less correlation among themselves.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Those features are dropped which are having high correlation to other features.</a:t>
            </a:r>
            <a:endParaRPr lang="en-US" b="1" spc="150" dirty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sohne"/>
              </a:rPr>
              <a:t>Source: </a:t>
            </a:r>
            <a:r>
              <a:rPr lang="en-GB" u="sng" dirty="0" err="1">
                <a:latin typeface="so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690937" y="618067"/>
            <a:ext cx="5305926" cy="2987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pc="150" dirty="0">
                <a:ln w="11430"/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Limitations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150" dirty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Linear correlation is not able to detect higher order correlation between attributes.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150" dirty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 real world scenario given features naturally have correlation between composite attributes and linear correlation fails to look for it.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spc="150" dirty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59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832" y="794084"/>
            <a:ext cx="314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VARIANCE THRESHOLD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5958" y="1690952"/>
            <a:ext cx="3043989" cy="42285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It is used to remove those attributes which are constant or near to constant by a threshold.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This works on assumption of </a:t>
            </a:r>
          </a:p>
          <a:p>
            <a:pPr algn="ctr"/>
            <a:r>
              <a:rPr lang="en-US" sz="2000" dirty="0"/>
              <a:t>    “adequate variance</a:t>
            </a:r>
          </a:p>
          <a:p>
            <a:pPr algn="ctr"/>
            <a:r>
              <a:rPr lang="en-US" sz="2000" dirty="0"/>
              <a:t> =</a:t>
            </a:r>
          </a:p>
          <a:p>
            <a:pPr algn="ctr"/>
            <a:r>
              <a:rPr lang="en-US" sz="2000" dirty="0"/>
              <a:t>    more information</a:t>
            </a:r>
            <a:r>
              <a:rPr lang="en-US" sz="2400" dirty="0"/>
              <a:t>”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This method is good to use only at the first stage of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226203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-23648" y="-8274"/>
            <a:ext cx="1221562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4980" y="493295"/>
            <a:ext cx="680895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Information Gain = E(parent) – Avg(E(child))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021" y="854242"/>
            <a:ext cx="301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INFORMATION 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7989" y="2057399"/>
            <a:ext cx="2935706" cy="38140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Wingdings" pitchFamily="2" charset="2"/>
              <a:buChar char="q"/>
            </a:pPr>
            <a:r>
              <a:rPr lang="en-US" sz="2000" dirty="0"/>
              <a:t> Determine usefulness of attribute in discrimination.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 Information Gain is derived from the entropy of the attribute or the Gini index.</a:t>
            </a:r>
          </a:p>
          <a:p>
            <a:pPr>
              <a:buFont typeface="Wingdings" pitchFamily="2" charset="2"/>
              <a:buChar char="q"/>
            </a:pPr>
            <a:endParaRPr lang="en-US" sz="2000" dirty="0"/>
          </a:p>
          <a:p>
            <a:pPr>
              <a:buFont typeface="Wingdings" pitchFamily="2" charset="2"/>
              <a:buChar char="q"/>
            </a:pPr>
            <a:r>
              <a:rPr lang="en-US" sz="2000" dirty="0"/>
              <a:t>Here we select those features which have high information gain in context of target.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AA6C8-54B7-4CBB-B116-2567261D1332}"/>
                  </a:ext>
                </a:extLst>
              </p:cNvPr>
              <p:cNvSpPr txBox="1"/>
              <p:nvPr/>
            </p:nvSpPr>
            <p:spPr>
              <a:xfrm>
                <a:off x="4972074" y="1170900"/>
                <a:ext cx="6808952" cy="109081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C000"/>
                    </a:solidFill>
                  </a:rPr>
                  <a:t>Entropy= </a:t>
                </a:r>
                <a14:m>
                  <m:oMath xmlns:m="http://schemas.openxmlformats.org/officeDocument/2006/math">
                    <m:r>
                      <a:rPr lang="en-IN" sz="280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IN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𝑃𝑖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800" dirty="0">
                  <a:solidFill>
                    <a:srgbClr val="FFC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FFC000"/>
                    </a:solidFill>
                  </a:rPr>
                  <a:t>Gini Index = </a:t>
                </a:r>
                <a14:m>
                  <m:oMath xmlns:m="http://schemas.openxmlformats.org/officeDocument/2006/math">
                    <m:r>
                      <a:rPr lang="en-IN" sz="28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0AA6C8-54B7-4CBB-B116-2567261D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74" y="1170900"/>
                <a:ext cx="6808952" cy="1090811"/>
              </a:xfrm>
              <a:prstGeom prst="rect">
                <a:avLst/>
              </a:prstGeom>
              <a:blipFill>
                <a:blip r:embed="rId4"/>
                <a:stretch>
                  <a:fillRect t="-437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A21CC0F-F96B-474E-8054-84320EDA9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26" y="2507089"/>
            <a:ext cx="5242248" cy="39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021" y="890337"/>
            <a:ext cx="299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CHI – SQUARE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5958" y="1624272"/>
            <a:ext cx="3080084" cy="43542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In feature selection we find chi-square value of every feature in feature set to target feature for dependency.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Features with best chi-square score are selected from the primary feature set.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95EB60-AAEC-4FDF-9DBA-B7004C41384F}"/>
              </a:ext>
            </a:extLst>
          </p:cNvPr>
          <p:cNvSpPr/>
          <p:nvPr/>
        </p:nvSpPr>
        <p:spPr>
          <a:xfrm>
            <a:off x="5623204" y="618067"/>
            <a:ext cx="5305926" cy="42700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spc="150" dirty="0">
                <a:ln w="11430"/>
                <a:solidFill>
                  <a:srgbClr val="FFC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Limitations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150" dirty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This works for categorical feature set which are sampled independently.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150" dirty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For each feature to each target’s class frequency or expected frequency should be higher than 5. Other wise the chi-square test will not be good process to test null hypothesis of dependency.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spc="150" dirty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If this anomaly happens then we should use fisher test for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8888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6C8A9-F574-43B7-964B-A58D25EA1FCC}"/>
              </a:ext>
            </a:extLst>
          </p:cNvPr>
          <p:cNvSpPr/>
          <p:nvPr/>
        </p:nvSpPr>
        <p:spPr>
          <a:xfrm>
            <a:off x="10274239" y="6410241"/>
            <a:ext cx="164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</a:rPr>
              <a:t>Source: </a:t>
            </a: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hn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1894" y="878305"/>
            <a:ext cx="311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FISHER’S SCORE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6116" y="1816768"/>
            <a:ext cx="2923673" cy="40907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buFont typeface="Wingdings" pitchFamily="2" charset="2"/>
              <a:buChar char="q"/>
            </a:pPr>
            <a:r>
              <a:rPr lang="en-US" sz="2000" dirty="0"/>
              <a:t> In the given feature set, every feature has a associated fisher score.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Then model is made out of those feature which have higher fisher score.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/>
          </a:p>
          <a:p>
            <a:pPr algn="just">
              <a:buFont typeface="Wingdings" pitchFamily="2" charset="2"/>
              <a:buChar char="q"/>
            </a:pPr>
            <a:r>
              <a:rPr lang="en-US" sz="2000" dirty="0"/>
              <a:t>This method is available in </a:t>
            </a:r>
            <a:r>
              <a:rPr lang="en-US" sz="2000" dirty="0" err="1"/>
              <a:t>skfeature</a:t>
            </a:r>
            <a:r>
              <a:rPr lang="en-US" sz="2000" dirty="0"/>
              <a:t> library in python.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40A86-2AB4-4694-A69F-F7889247E999}"/>
              </a:ext>
            </a:extLst>
          </p:cNvPr>
          <p:cNvSpPr txBox="1"/>
          <p:nvPr/>
        </p:nvSpPr>
        <p:spPr>
          <a:xfrm>
            <a:off x="806116" y="5448863"/>
            <a:ext cx="2540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https://jaketae.github.io/study/fisher/</a:t>
            </a:r>
          </a:p>
        </p:txBody>
      </p:sp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7AC6B-05FF-4E2F-A70A-D924D9A6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9091" b="12592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C1E0-7BE5-4BF9-BF84-58BE56E9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2726" y="6002866"/>
            <a:ext cx="3423541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AI CLUB by Shailendra </a:t>
            </a:r>
            <a:r>
              <a:rPr kumimoji="0" lang="en-US" sz="9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kadre</a:t>
            </a:r>
            <a:r>
              <a:rPr kumimoji="0" lang="en-US" sz="9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211" y="878305"/>
            <a:ext cx="289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WRAPPER METHOD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8147" y="1780674"/>
            <a:ext cx="2851485" cy="40185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Forward Feature Selection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Backward Feature Elimination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Exhaustive Feature Selection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Recursive Feature Elimination</a:t>
            </a:r>
          </a:p>
        </p:txBody>
      </p:sp>
    </p:spTree>
    <p:extLst>
      <p:ext uri="{BB962C8B-B14F-4D97-AF65-F5344CB8AC3E}">
        <p14:creationId xmlns:p14="http://schemas.microsoft.com/office/powerpoint/2010/main" val="391005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D82A2F13E2B74D8B060FE86341B742" ma:contentTypeVersion="4" ma:contentTypeDescription="Create a new document." ma:contentTypeScope="" ma:versionID="49d8848c3116a8d3d0abadd4ced9877f">
  <xsd:schema xmlns:xsd="http://www.w3.org/2001/XMLSchema" xmlns:xs="http://www.w3.org/2001/XMLSchema" xmlns:p="http://schemas.microsoft.com/office/2006/metadata/properties" xmlns:ns3="87cb0001-8452-4d9d-bb63-c8eae75b5ced" targetNamespace="http://schemas.microsoft.com/office/2006/metadata/properties" ma:root="true" ma:fieldsID="6567a7063c3c7047c5fe261fed48fd4a" ns3:_="">
    <xsd:import namespace="87cb0001-8452-4d9d-bb63-c8eae75b5c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b0001-8452-4d9d-bb63-c8eae75b5c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5AED6F-777E-4B3C-B301-172608489B39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87cb0001-8452-4d9d-bb63-c8eae75b5ced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166D53E-9237-445C-AAFA-B9DBD0945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cb0001-8452-4d9d-bb63-c8eae75b5c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AA6F0B-8EA3-4109-BDD8-EE8597E0DB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20855</TotalTime>
  <Words>1149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Rounded MT Bold</vt:lpstr>
      <vt:lpstr>Calibri</vt:lpstr>
      <vt:lpstr>Cambria Math</vt:lpstr>
      <vt:lpstr>Gill Sans MT</vt:lpstr>
      <vt:lpstr>sohne</vt:lpstr>
      <vt:lpstr>Wingdings</vt:lpstr>
      <vt:lpstr>Wingdings 2</vt:lpstr>
      <vt:lpstr>Dividend</vt:lpstr>
      <vt:lpstr>THE AI CLUB by Shailendra kadre </vt:lpstr>
      <vt:lpstr>PowerPoint Presentation</vt:lpstr>
      <vt:lpstr>Filter Method </vt:lpstr>
      <vt:lpstr>Correlation Coefficient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by Shailendra kadre</dc:title>
  <dc:creator>Kadre, Shailendra</dc:creator>
  <cp:lastModifiedBy>himanshu</cp:lastModifiedBy>
  <cp:revision>444</cp:revision>
  <dcterms:created xsi:type="dcterms:W3CDTF">2021-05-28T12:54:58Z</dcterms:created>
  <dcterms:modified xsi:type="dcterms:W3CDTF">2021-09-18T15:10:35Z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0x010100A0D82A2F13E2B74D8B060FE86341B742</vt:lpwstr>
  </property>
</Properties>
</file>